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6" r:id="rId3"/>
    <p:sldId id="321" r:id="rId4"/>
    <p:sldId id="258" r:id="rId5"/>
    <p:sldId id="259" r:id="rId6"/>
    <p:sldId id="260" r:id="rId7"/>
    <p:sldId id="261" r:id="rId8"/>
    <p:sldId id="262" r:id="rId9"/>
    <p:sldId id="264" r:id="rId10"/>
    <p:sldId id="279" r:id="rId11"/>
    <p:sldId id="338" r:id="rId12"/>
    <p:sldId id="265" r:id="rId13"/>
    <p:sldId id="277" r:id="rId14"/>
    <p:sldId id="267" r:id="rId15"/>
    <p:sldId id="280" r:id="rId16"/>
    <p:sldId id="339" r:id="rId17"/>
    <p:sldId id="268" r:id="rId18"/>
    <p:sldId id="269" r:id="rId19"/>
    <p:sldId id="270" r:id="rId20"/>
    <p:sldId id="271" r:id="rId21"/>
    <p:sldId id="283" r:id="rId22"/>
    <p:sldId id="284" r:id="rId23"/>
    <p:sldId id="285" r:id="rId24"/>
    <p:sldId id="325" r:id="rId25"/>
    <p:sldId id="326" r:id="rId26"/>
    <p:sldId id="328" r:id="rId27"/>
    <p:sldId id="329" r:id="rId28"/>
    <p:sldId id="281" r:id="rId29"/>
    <p:sldId id="272" r:id="rId30"/>
    <p:sldId id="293" r:id="rId31"/>
    <p:sldId id="294" r:id="rId32"/>
    <p:sldId id="295" r:id="rId33"/>
    <p:sldId id="296" r:id="rId34"/>
    <p:sldId id="297" r:id="rId35"/>
    <p:sldId id="327" r:id="rId36"/>
    <p:sldId id="298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10" r:id="rId46"/>
    <p:sldId id="308" r:id="rId47"/>
    <p:sldId id="309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282" r:id="rId58"/>
    <p:sldId id="330" r:id="rId59"/>
    <p:sldId id="331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332" r:id="rId68"/>
    <p:sldId id="333" r:id="rId69"/>
    <p:sldId id="334" r:id="rId70"/>
    <p:sldId id="335" r:id="rId71"/>
    <p:sldId id="336" r:id="rId72"/>
    <p:sldId id="337" r:id="rId73"/>
    <p:sldId id="34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ytham" initials="H" lastIdx="2" clrIdx="0">
    <p:extLst>
      <p:ext uri="{19B8F6BF-5375-455C-9EA6-DF929625EA0E}">
        <p15:presenceInfo xmlns:p15="http://schemas.microsoft.com/office/powerpoint/2012/main" userId="b4644ddd8f9d9d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DDF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8F5E-77E4-47F8-9EBF-6242B4F3A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A5712-6DBF-40A3-BF93-E1CB68FD8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EEBE-A1AC-45F0-B132-BB71FB89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1BBD1-A99C-4994-A0CA-F39ACDCF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7493C-FFD0-43DE-85F1-C8131D60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35DB-FFED-4D51-9B65-0A9A8D8D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04EAA-2D93-4BD7-BAF3-44AF03005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1C27A-E45F-452C-B9E6-678C3E8B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6D136-ADFA-483D-9E57-C75D9921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6A127-5704-4874-A0D2-D24B1E15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A8BB6-DB35-4457-A89A-2958471C1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752DC-5214-449E-8FC2-BD8F85B6D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F74C3-8A74-4444-AE02-0143333A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E406A-CD0B-4981-B009-BE78F3E1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FC54E-4EE1-446C-964D-0238D03E4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1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D388A-3096-43B8-853D-3F417281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BAA8-2109-4CCA-98C8-4BC9F6192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6BFAC-C14C-42BE-B66D-34A6DA53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217B0-15E3-4871-9D98-B4313A30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22A58-F363-4CC2-844B-245E7B3F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0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31E5-55AB-4CE9-80CA-E3EA671F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7925-CC13-4922-9721-92F5492C3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4E0EC-F67A-46F6-B677-AA6F0AEB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7A6AD-9760-4E4E-B1FF-46BA7BE3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F9A5A-8C55-4916-90EE-95D86A37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7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3CF1-949A-4D77-8A75-A200EF1A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3DC5D-45B4-4CB9-B78A-D7AD0700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04445-2D75-41C7-B30D-60B0B83C3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27652-60EB-4A93-9E5A-1BF60F94D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485D9-64B4-489F-819F-8477418C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14665-BB1B-40A5-BB60-B40E650E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2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E4B8-EF2E-47AC-8B12-D6D3C287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1F508-EC54-49D7-9B0D-6827F8876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137D8-250C-4BF1-A0BD-97C7A8C2C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590447-DF17-4AE4-8A65-E17F92E4C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442812-4C5C-4E24-988F-ACDA58BCD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7E5C7-4298-4A81-82F5-6C56F43A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452E33-B52B-4E95-B937-4DF40CA3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2879E4-BF63-42DC-AAD7-38CA0CF7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7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AE29-5C6A-4695-8948-9C99780B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A7C13-7C1E-4AC6-B2A1-038E70CD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76B4A-5187-4750-AA45-B962DF50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4F9A4-BB73-414E-A1E1-03236F6A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80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E40B6F-78AD-4903-9058-2A5D5BE8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82B82-DA31-4B1D-B4AA-6D97EF60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25C01-5317-4C41-AA9F-B50504C7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72C1-2766-47F5-9C70-1E19CC69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EC16-8948-4B05-AF25-A94B42ECE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286E2-FAD6-42C0-ACE7-04C38E2DD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9619E-A964-467D-9D0A-9CE1AD32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DA586-926B-4A71-9ED1-315B9571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EE294-898D-43B1-8F26-CFBD6A8F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7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1769-0608-4F35-99EA-3B96550CF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4B6C4-890D-4AEA-B57E-FCD7D619B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CD79A-7107-47A7-9B58-3617FADCC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4F840-72C2-43B1-A1D4-970777EF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27FFD-A4C3-4312-9053-6E4E58AD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9756B-017B-4097-8753-06E55A14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DFFD4-EDDD-441B-9C4B-D7B04876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8598D-B220-4BA4-8AFF-56FA7C3F4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C6053-A649-442E-9CBE-FDE558DE3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27D81-5410-4509-9339-51E335DE39C8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3A21C-B840-48AA-9D5B-A2C5D33A9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B036-C22C-4D5B-87A2-E6160DDA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9C0EA-41AD-40B6-82AE-4E7C8E95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9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D90762-B2C2-ADA2-95D5-647CDF6618A7}"/>
              </a:ext>
            </a:extLst>
          </p:cNvPr>
          <p:cNvSpPr txBox="1">
            <a:spLocks/>
          </p:cNvSpPr>
          <p:nvPr/>
        </p:nvSpPr>
        <p:spPr>
          <a:xfrm>
            <a:off x="503509" y="906771"/>
            <a:ext cx="10764279" cy="2960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ar-EG" sz="71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DecoType Naskh" panose="02010400000000000000" pitchFamily="2" charset="-78"/>
              </a:rPr>
              <a:t>مبادرة رواد مصر الرقمية</a:t>
            </a:r>
          </a:p>
          <a:p>
            <a:pPr rtl="1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 2</a:t>
            </a:r>
          </a:p>
          <a:p>
            <a:pPr rtl="1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Odoo Application Consultant</a:t>
            </a:r>
          </a:p>
          <a:p>
            <a:pPr rtl="1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r>
              <a:rPr lang="en-US" sz="3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DecoType Naskh" panose="02010400000000000000" pitchFamily="2" charset="-78"/>
              </a:rPr>
              <a:t>Next Academy</a:t>
            </a:r>
          </a:p>
          <a:p>
            <a:pPr rtl="1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Group: NXT1_GIZ2_ERP1_G1</a:t>
            </a:r>
          </a:p>
          <a:p>
            <a:pPr rtl="1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No. 4</a:t>
            </a:r>
          </a:p>
          <a:p>
            <a:pPr rtl="1"/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ar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0A8A6-5878-03FB-7786-BD78F5C0A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048" y="951516"/>
            <a:ext cx="2105025" cy="2095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73423-B5A5-3A90-2983-9BDB23206E2B}"/>
              </a:ext>
            </a:extLst>
          </p:cNvPr>
          <p:cNvSpPr txBox="1"/>
          <p:nvPr/>
        </p:nvSpPr>
        <p:spPr>
          <a:xfrm>
            <a:off x="769794" y="5713797"/>
            <a:ext cx="1844097" cy="3416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1">
            <a:spAutoFit/>
          </a:bodyPr>
          <a:lstStyle/>
          <a:p>
            <a:pPr lvl="0" algn="ctr" rtl="1">
              <a:lnSpc>
                <a:spcPct val="90000"/>
              </a:lnSpc>
              <a:spcBef>
                <a:spcPts val="1000"/>
              </a:spcBef>
            </a:pP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Nesma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Hamed </a:t>
            </a:r>
            <a:endParaRPr lang="ar-EG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7977C-DAE2-8F6D-F479-40D2E4881D6E}"/>
              </a:ext>
            </a:extLst>
          </p:cNvPr>
          <p:cNvSpPr txBox="1"/>
          <p:nvPr/>
        </p:nvSpPr>
        <p:spPr>
          <a:xfrm>
            <a:off x="3467420" y="5712575"/>
            <a:ext cx="1891290" cy="3416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1">
            <a:spAutoFit/>
          </a:bodyPr>
          <a:lstStyle/>
          <a:p>
            <a:pPr lvl="0" algn="ctr" rtl="1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Basem Adel</a:t>
            </a:r>
            <a:endParaRPr lang="ar-EG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3B610-FD35-3718-98B4-04FD5C5EC2A6}"/>
              </a:ext>
            </a:extLst>
          </p:cNvPr>
          <p:cNvSpPr txBox="1"/>
          <p:nvPr/>
        </p:nvSpPr>
        <p:spPr>
          <a:xfrm>
            <a:off x="6507804" y="5703356"/>
            <a:ext cx="2013626" cy="3416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1">
            <a:spAutoFit/>
          </a:bodyPr>
          <a:lstStyle/>
          <a:p>
            <a:pPr lvl="0" algn="ctr" rtl="1">
              <a:lnSpc>
                <a:spcPct val="90000"/>
              </a:lnSpc>
              <a:spcBef>
                <a:spcPts val="1000"/>
              </a:spcBef>
            </a:pP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Tahya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Mohamed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BFBB2-FBE5-20DE-E36B-B476062D889E}"/>
              </a:ext>
            </a:extLst>
          </p:cNvPr>
          <p:cNvSpPr txBox="1"/>
          <p:nvPr/>
        </p:nvSpPr>
        <p:spPr>
          <a:xfrm>
            <a:off x="9530916" y="5712575"/>
            <a:ext cx="1891290" cy="3416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1">
            <a:spAutoFit/>
          </a:bodyPr>
          <a:lstStyle/>
          <a:p>
            <a:pPr lvl="0" algn="ctr" rtl="1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Ahmed Snousy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15837A-5240-5303-D1E4-F4A2B34B2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5" y="3981258"/>
            <a:ext cx="1692354" cy="1655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3BC557-1C2E-5BE5-EB4D-AA1F025768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67" y="3981257"/>
            <a:ext cx="1721796" cy="1655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9895D0-3951-E90E-AD3D-C7B8A7D314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663" y="3969870"/>
            <a:ext cx="1721796" cy="1655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792C67-EB1C-8AD7-5405-AEEC936C32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55" y="3981256"/>
            <a:ext cx="1778123" cy="1655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638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F831-27C6-A88B-5DF1-F2F7136A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026" y="2118366"/>
            <a:ext cx="6334328" cy="2083983"/>
          </a:xfrm>
        </p:spPr>
        <p:txBody>
          <a:bodyPr/>
          <a:lstStyle/>
          <a:p>
            <a:pPr algn="ctr"/>
            <a:r>
              <a:rPr lang="en-US" sz="5400" b="1" dirty="0"/>
              <a:t>Accounting Module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By: 	</a:t>
            </a:r>
            <a:r>
              <a:rPr lang="en-US" b="1" dirty="0">
                <a:solidFill>
                  <a:srgbClr val="7030A0"/>
                </a:solidFill>
              </a:rPr>
              <a:t>Nesma Hamed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41754-3DF8-C7E3-756D-30C2324A1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28" y="1964986"/>
            <a:ext cx="2597285" cy="26349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0218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B543B-30B5-75B8-77E3-8F2E3043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dirty="0"/>
              <a:t>Accounting 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29FDAF-68CB-BD91-8E8E-0EAD696DB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7045"/>
            <a:ext cx="10003971" cy="4351338"/>
          </a:xfrm>
        </p:spPr>
      </p:pic>
    </p:spTree>
    <p:extLst>
      <p:ext uri="{BB962C8B-B14F-4D97-AF65-F5344CB8AC3E}">
        <p14:creationId xmlns:p14="http://schemas.microsoft.com/office/powerpoint/2010/main" val="372740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CFE3-7426-4CD8-8D27-86EDFFC0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950" y="755015"/>
            <a:ext cx="5759450" cy="692150"/>
          </a:xfrm>
        </p:spPr>
        <p:txBody>
          <a:bodyPr>
            <a:noAutofit/>
          </a:bodyPr>
          <a:lstStyle/>
          <a:p>
            <a:r>
              <a:rPr lang="en-US" sz="3600" b="1" u="sng" dirty="0">
                <a:latin typeface="+mn-lt"/>
                <a:ea typeface="+mn-ea"/>
                <a:cs typeface="+mn-cs"/>
              </a:rPr>
              <a:t>Uploading Account Groups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8" y="1511300"/>
            <a:ext cx="5428982" cy="455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0"/>
          <a:stretch/>
        </p:blipFill>
        <p:spPr>
          <a:xfrm>
            <a:off x="5511800" y="1511300"/>
            <a:ext cx="6654800" cy="4559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524500" y="2331720"/>
            <a:ext cx="6601460" cy="213360"/>
          </a:xfrm>
          <a:prstGeom prst="rect">
            <a:avLst/>
          </a:prstGeom>
          <a:solidFill>
            <a:srgbClr val="FFFF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51170" y="5290820"/>
            <a:ext cx="6601460" cy="213360"/>
          </a:xfrm>
          <a:prstGeom prst="rect">
            <a:avLst/>
          </a:prstGeom>
          <a:solidFill>
            <a:srgbClr val="FFFF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375400" y="2545080"/>
            <a:ext cx="444500" cy="4140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905000" y="1783080"/>
            <a:ext cx="444500" cy="4140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30900" y="5504180"/>
            <a:ext cx="444500" cy="4140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07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CFE3-7426-4CD8-8D27-86EDFFC0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0" y="711200"/>
            <a:ext cx="5829300" cy="692150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+mn-lt"/>
                <a:ea typeface="+mn-ea"/>
                <a:cs typeface="+mn-cs"/>
              </a:rPr>
              <a:t>Uploading Chart of Accounts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03350"/>
            <a:ext cx="5803899" cy="4603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0" y="1403350"/>
            <a:ext cx="6388099" cy="4603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 flipV="1">
            <a:off x="7901939" y="1676400"/>
            <a:ext cx="810261" cy="279400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11064239" y="1676400"/>
            <a:ext cx="810261" cy="279400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 flipV="1">
            <a:off x="5222876" y="2555876"/>
            <a:ext cx="1358899" cy="158750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318125" y="2165351"/>
            <a:ext cx="3175" cy="7886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340406" y="2063751"/>
            <a:ext cx="3175" cy="7886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0241595" y="1816100"/>
            <a:ext cx="781686" cy="190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902325" y="3369310"/>
            <a:ext cx="3175" cy="7886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29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47" b="1379"/>
          <a:stretch/>
        </p:blipFill>
        <p:spPr>
          <a:xfrm>
            <a:off x="0" y="2003898"/>
            <a:ext cx="12192000" cy="40540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FFDC52B-22DA-4902-97E4-B7EA7DA35114}"/>
              </a:ext>
            </a:extLst>
          </p:cNvPr>
          <p:cNvSpPr txBox="1">
            <a:spLocks/>
          </p:cNvSpPr>
          <p:nvPr/>
        </p:nvSpPr>
        <p:spPr>
          <a:xfrm>
            <a:off x="-50800" y="187325"/>
            <a:ext cx="12242800" cy="2568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u="sng" dirty="0">
                <a:latin typeface="+mn-lt"/>
                <a:ea typeface="+mn-ea"/>
                <a:cs typeface="+mn-cs"/>
              </a:rPr>
              <a:t>Journals: </a:t>
            </a:r>
            <a:r>
              <a:rPr lang="en-US" sz="28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This image shows how accounting journals are set up in Odoo</a:t>
            </a:r>
            <a:br>
              <a:rPr lang="en-US" sz="28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</a:br>
            <a:r>
              <a:rPr lang="en-US" sz="28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 and connected to the right accounts in the Chart of Accounts.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463800"/>
            <a:ext cx="2806700" cy="35941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78600" y="2463800"/>
            <a:ext cx="2806700" cy="3594100"/>
          </a:xfrm>
          <a:prstGeom prst="rect">
            <a:avLst/>
          </a:prstGeom>
          <a:solidFill>
            <a:srgbClr val="FFFF00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3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9CE4-D552-507A-D840-C8293206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75" y="2252291"/>
            <a:ext cx="6130046" cy="2193249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Inventory Module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By: </a:t>
            </a:r>
            <a:r>
              <a:rPr lang="en-US" b="1" dirty="0">
                <a:solidFill>
                  <a:srgbClr val="7030A0"/>
                </a:solidFill>
              </a:rPr>
              <a:t>Ahmed Snousy </a:t>
            </a:r>
            <a:r>
              <a:rPr lang="en-US" b="1" dirty="0" err="1">
                <a:solidFill>
                  <a:srgbClr val="7030A0"/>
                </a:solidFill>
              </a:rPr>
              <a:t>Galal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079FB-3322-52A9-E565-9E5AE8C91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04" y="2110902"/>
            <a:ext cx="2733473" cy="26431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0385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A7E7-BA0C-046A-5BE0-3FC13E2F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flowchart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43334E-F065-9D69-31F6-7FB55E3EC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9" y="1340433"/>
            <a:ext cx="10340659" cy="4351338"/>
          </a:xfrm>
        </p:spPr>
      </p:pic>
    </p:spTree>
    <p:extLst>
      <p:ext uri="{BB962C8B-B14F-4D97-AF65-F5344CB8AC3E}">
        <p14:creationId xmlns:p14="http://schemas.microsoft.com/office/powerpoint/2010/main" val="143355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29AF7-5A1D-467E-B2BC-8EC8B5D6C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52" y="735520"/>
            <a:ext cx="10515600" cy="828677"/>
          </a:xfrm>
        </p:spPr>
        <p:txBody>
          <a:bodyPr>
            <a:norm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b="1" u="sng" dirty="0">
                <a:latin typeface="+mn-lt"/>
                <a:ea typeface="+mn-ea"/>
                <a:cs typeface="+mn-cs"/>
              </a:rPr>
              <a:t>Creating Warehouses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E6E93-8E6B-4BAB-B224-0D2BFEB2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11"/>
          <a:stretch/>
        </p:blipFill>
        <p:spPr>
          <a:xfrm>
            <a:off x="0" y="1472728"/>
            <a:ext cx="12192000" cy="1898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0997"/>
            <a:ext cx="12192000" cy="2635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993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6A8E-A69B-4EB0-BBE4-23E36653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2" y="786948"/>
            <a:ext cx="11068050" cy="625475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b="1" u="sng" dirty="0"/>
              <a:t>Creating Products</a:t>
            </a:r>
            <a:endParaRPr lang="en-US" sz="3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B2FB0-864B-8FE0-E231-D01EBEF16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4"/>
          <a:stretch/>
        </p:blipFill>
        <p:spPr>
          <a:xfrm>
            <a:off x="0" y="1344585"/>
            <a:ext cx="12192000" cy="2044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728" y="3428999"/>
            <a:ext cx="8377518" cy="2624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066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2" y="1465728"/>
            <a:ext cx="11833973" cy="4569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A46A8E-A69B-4EB0-BBE4-23E36653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2" y="786948"/>
            <a:ext cx="11068050" cy="625475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b="1" u="sng" dirty="0"/>
              <a:t>Configuring Product Categories in </a:t>
            </a:r>
            <a:r>
              <a:rPr lang="en-US" sz="3200" b="1" u="sng" dirty="0" err="1"/>
              <a:t>Odoo</a:t>
            </a:r>
            <a:r>
              <a:rPr lang="en-US" sz="3200" b="1" u="sng" dirty="0"/>
              <a:t> Inventory</a:t>
            </a:r>
            <a:endParaRPr lang="en-US" sz="3100" dirty="0"/>
          </a:p>
        </p:txBody>
      </p:sp>
      <p:sp>
        <p:nvSpPr>
          <p:cNvPr id="3" name="Rectangle 2"/>
          <p:cNvSpPr/>
          <p:nvPr/>
        </p:nvSpPr>
        <p:spPr>
          <a:xfrm>
            <a:off x="322729" y="4289612"/>
            <a:ext cx="398033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212" y="4495799"/>
            <a:ext cx="4178114" cy="2644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69112" y="3030076"/>
            <a:ext cx="3980330" cy="7350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38582" y="3832528"/>
            <a:ext cx="5049930" cy="1496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8059277" y="4061012"/>
            <a:ext cx="1192299" cy="228600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8077207" y="4320988"/>
            <a:ext cx="1295393" cy="197108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8050313" y="4549587"/>
            <a:ext cx="1192299" cy="228600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8063760" y="4778186"/>
            <a:ext cx="1192299" cy="228600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V="1">
            <a:off x="7664825" y="3245227"/>
            <a:ext cx="1739152" cy="264333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V="1">
            <a:off x="2052924" y="4282649"/>
            <a:ext cx="1192299" cy="228600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2052925" y="4509246"/>
            <a:ext cx="2442872" cy="208190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V="1">
            <a:off x="7615520" y="3491756"/>
            <a:ext cx="1739152" cy="264333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DB893C-A2CD-B442-4F20-4ADCDBE70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53" y="1074076"/>
            <a:ext cx="6468894" cy="3092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6AB85-7A20-4DB5-AB00-FE5CC0D5B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268" y="4283604"/>
            <a:ext cx="9035863" cy="172122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lbertus Extra Bold" panose="020E0802040304020204" pitchFamily="34" charset="0"/>
              </a:rPr>
              <a:t>Odoo ERP Implementation for  STARS STEEL</a:t>
            </a:r>
            <a:br>
              <a:rPr lang="en-US" sz="2800" b="1" dirty="0">
                <a:latin typeface="Albertus Extra Bold" panose="020E0802040304020204" pitchFamily="34" charset="0"/>
              </a:rPr>
            </a:br>
            <a:r>
              <a:rPr lang="en-US" sz="2800" b="1" dirty="0">
                <a:latin typeface="Albertus Extra Bold" panose="020E0802040304020204" pitchFamily="34" charset="0"/>
              </a:rPr>
              <a:t>Prepared by Z company</a:t>
            </a:r>
            <a:br>
              <a:rPr lang="en-US" sz="2800" b="1" dirty="0">
                <a:latin typeface="Albertus Extra Bold" panose="020E0802040304020204" pitchFamily="34" charset="0"/>
              </a:rPr>
            </a:br>
            <a:r>
              <a:rPr lang="en-US" sz="2800" b="1" dirty="0">
                <a:latin typeface="Albertus Extra Bold" panose="020E0802040304020204" pitchFamily="34" charset="0"/>
              </a:rPr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27328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2" y="1506071"/>
            <a:ext cx="5675220" cy="4410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93" y="1506071"/>
            <a:ext cx="6091519" cy="4410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DA46A8E-A69B-4EB0-BBE4-23E36653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2" y="827892"/>
            <a:ext cx="11068050" cy="625475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b="1" u="sng" dirty="0"/>
              <a:t>Receiving Products</a:t>
            </a:r>
            <a:endParaRPr lang="en-US" sz="31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9816353" y="4249647"/>
            <a:ext cx="342714" cy="5106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flipV="1">
            <a:off x="8870585" y="3787737"/>
            <a:ext cx="676828" cy="972521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895915" y="2371540"/>
            <a:ext cx="3175" cy="7886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17324" y="2999068"/>
            <a:ext cx="3175" cy="7886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432123" y="2904936"/>
            <a:ext cx="3175" cy="7886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19" y="2514600"/>
            <a:ext cx="5491693" cy="3496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-6" t="-6920" r="44669" b="6920"/>
          <a:stretch/>
        </p:blipFill>
        <p:spPr>
          <a:xfrm>
            <a:off x="188259" y="2528047"/>
            <a:ext cx="5795682" cy="3496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3991" t="29578" b="25626"/>
          <a:stretch/>
        </p:blipFill>
        <p:spPr>
          <a:xfrm>
            <a:off x="1089212" y="1331258"/>
            <a:ext cx="10515600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DA46A8E-A69B-4EB0-BBE4-23E36653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2" y="746004"/>
            <a:ext cx="11068050" cy="625475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b="1" u="sng" dirty="0"/>
              <a:t>Managing Backorders</a:t>
            </a:r>
            <a:endParaRPr lang="en-US" sz="31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967700" y="3981707"/>
            <a:ext cx="3175" cy="7886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92573" y="3847505"/>
            <a:ext cx="328530" cy="4286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70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340" y="1371479"/>
            <a:ext cx="6933063" cy="20444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" b="48632"/>
          <a:stretch/>
        </p:blipFill>
        <p:spPr>
          <a:xfrm>
            <a:off x="1105469" y="3951028"/>
            <a:ext cx="10031103" cy="2773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DA46A8E-A69B-4EB0-BBE4-23E36653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2" y="786948"/>
            <a:ext cx="11068050" cy="625475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b="1" u="sng" dirty="0"/>
              <a:t>Managing Internal Transfers Between Warehouses</a:t>
            </a:r>
            <a:endParaRPr lang="en-US" sz="31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DA46A8E-A69B-4EB0-BBE4-23E3665342C7}"/>
              </a:ext>
            </a:extLst>
          </p:cNvPr>
          <p:cNvSpPr txBox="1">
            <a:spLocks/>
          </p:cNvSpPr>
          <p:nvPr/>
        </p:nvSpPr>
        <p:spPr>
          <a:xfrm>
            <a:off x="204622" y="3409594"/>
            <a:ext cx="11068050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b="1" u="sng" dirty="0"/>
              <a:t>Stock Report</a:t>
            </a:r>
            <a:endParaRPr lang="en-US" sz="31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6" y="1371479"/>
            <a:ext cx="4171950" cy="2082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1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DA46A8E-A69B-4EB0-BBE4-23E36653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8" y="756720"/>
            <a:ext cx="11605845" cy="808771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b="1" u="sng" dirty="0"/>
              <a:t>Stock Valuation &amp; Moves History Reports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348" y="1469955"/>
            <a:ext cx="6508652" cy="44814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6" y="1469955"/>
            <a:ext cx="5637182" cy="4481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548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DA46A8E-A69B-4EB0-BBE4-23E36653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8" y="756720"/>
            <a:ext cx="11605845" cy="808771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b="1" u="sng" dirty="0"/>
              <a:t>Reordering rules at </a:t>
            </a:r>
            <a:r>
              <a:rPr lang="en-US" sz="3200" b="1" u="sng" dirty="0" err="1"/>
              <a:t>Odoo</a:t>
            </a:r>
            <a:r>
              <a:rPr lang="en-US" sz="3200" b="1" u="sng" dirty="0"/>
              <a:t> Inventory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7174" b="33301"/>
          <a:stretch/>
        </p:blipFill>
        <p:spPr>
          <a:xfrm>
            <a:off x="79988" y="1565491"/>
            <a:ext cx="3760492" cy="2569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4238"/>
          <a:stretch/>
        </p:blipFill>
        <p:spPr>
          <a:xfrm>
            <a:off x="3939989" y="1565492"/>
            <a:ext cx="8017550" cy="4405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80759" b="61151"/>
          <a:stretch/>
        </p:blipFill>
        <p:spPr>
          <a:xfrm>
            <a:off x="253218" y="4269626"/>
            <a:ext cx="3488788" cy="158954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589395" y="4943497"/>
            <a:ext cx="714483" cy="2879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9988" y="2783382"/>
            <a:ext cx="586049" cy="2556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939989" y="2850108"/>
            <a:ext cx="8017550" cy="201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0504360" y="4202900"/>
            <a:ext cx="714483" cy="2879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59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45" y="1494170"/>
            <a:ext cx="4642338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45" y="2886748"/>
            <a:ext cx="4977093" cy="3328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11" y="1341367"/>
            <a:ext cx="3511567" cy="1469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769" y="2900195"/>
            <a:ext cx="5584874" cy="3328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DA46A8E-A69B-4EB0-BBE4-23E36653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55635" y="663201"/>
            <a:ext cx="11605845" cy="808771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b="1" u="sng" dirty="0"/>
              <a:t>Reordering rules at </a:t>
            </a:r>
            <a:r>
              <a:rPr lang="en-US" sz="3200" b="1" u="sng" dirty="0" err="1"/>
              <a:t>Odoo</a:t>
            </a:r>
            <a:r>
              <a:rPr lang="en-US" sz="3200" b="1" u="sng" dirty="0"/>
              <a:t> Inventory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0990" y="2219361"/>
            <a:ext cx="1297057" cy="2079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8045" y="3331824"/>
            <a:ext cx="1486967" cy="402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6900004" y="1360069"/>
            <a:ext cx="1748118" cy="260381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78769" y="3147658"/>
            <a:ext cx="2318066" cy="789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96235" y="3116202"/>
            <a:ext cx="1238019" cy="331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9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" y="2060210"/>
            <a:ext cx="5604115" cy="37489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9" y="2060210"/>
            <a:ext cx="6212541" cy="39102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38" y="2326341"/>
            <a:ext cx="682491" cy="2958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08340" y="2514599"/>
            <a:ext cx="1238019" cy="331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A46A8E-A69B-4EB0-BBE4-23E36653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8496" y="877112"/>
            <a:ext cx="11605845" cy="808771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b="1" u="sng" dirty="0"/>
              <a:t>Reordering rules at </a:t>
            </a:r>
            <a:r>
              <a:rPr lang="en-US" sz="3200" b="1" u="sng" dirty="0" err="1"/>
              <a:t>Odoo</a:t>
            </a:r>
            <a:r>
              <a:rPr lang="en-US" sz="3200" b="1" u="sng" dirty="0"/>
              <a:t> Inventory </a:t>
            </a:r>
          </a:p>
        </p:txBody>
      </p:sp>
    </p:spTree>
    <p:extLst>
      <p:ext uri="{BB962C8B-B14F-4D97-AF65-F5344CB8AC3E}">
        <p14:creationId xmlns:p14="http://schemas.microsoft.com/office/powerpoint/2010/main" val="210565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45" y="1494170"/>
            <a:ext cx="4642338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45" y="2886748"/>
            <a:ext cx="4977093" cy="3328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11" y="1341367"/>
            <a:ext cx="3511567" cy="1469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769" y="2900195"/>
            <a:ext cx="5584874" cy="33285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DA46A8E-A69B-4EB0-BBE4-23E366534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55635" y="681489"/>
            <a:ext cx="11605845" cy="808771"/>
          </a:xfrm>
        </p:spPr>
        <p:txBody>
          <a:bodyPr>
            <a:norm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200" b="1" u="sng" dirty="0"/>
              <a:t>Reordering rules at </a:t>
            </a:r>
            <a:r>
              <a:rPr lang="en-US" sz="3200" b="1" u="sng" dirty="0" err="1"/>
              <a:t>Odoo</a:t>
            </a:r>
            <a:r>
              <a:rPr lang="en-US" sz="3200" b="1" u="sng" dirty="0"/>
              <a:t> Inventory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0990" y="2219361"/>
            <a:ext cx="1297057" cy="2079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8045" y="3331824"/>
            <a:ext cx="1486967" cy="402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V="1">
            <a:off x="6900004" y="1360069"/>
            <a:ext cx="1748118" cy="260381"/>
          </a:xfrm>
          <a:prstGeom prst="rect">
            <a:avLst/>
          </a:prstGeom>
          <a:solidFill>
            <a:srgbClr val="FFFF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78769" y="3147658"/>
            <a:ext cx="2318066" cy="789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96235" y="3116202"/>
            <a:ext cx="1238019" cy="331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BB11-0DF8-E4EA-9827-89D47410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74" y="2300930"/>
            <a:ext cx="6344056" cy="2066789"/>
          </a:xfrm>
        </p:spPr>
        <p:txBody>
          <a:bodyPr/>
          <a:lstStyle/>
          <a:p>
            <a:pPr algn="ctr"/>
            <a:r>
              <a:rPr lang="en-US" sz="5400" b="1" dirty="0"/>
              <a:t>Purchase Module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By: </a:t>
            </a:r>
            <a:r>
              <a:rPr lang="en-US" b="1" dirty="0">
                <a:solidFill>
                  <a:srgbClr val="7030A0"/>
                </a:solidFill>
              </a:rPr>
              <a:t>Tahya Mohamed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84380-00F6-0165-5805-A52061395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85" y="2047672"/>
            <a:ext cx="3044758" cy="27626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92525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767E-7A2B-42C4-BA56-14513469E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78" y="51104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vendors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D4A4B-2C61-E2C8-2C40-682BFE8D6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7242"/>
            <a:ext cx="12192000" cy="44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2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4ED3-AFA1-B233-11F1-BE7D9529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C5B9A39-CB24-2461-7D22-603090F45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56" y="1404251"/>
            <a:ext cx="7963270" cy="4351338"/>
          </a:xfrm>
        </p:spPr>
      </p:pic>
    </p:spTree>
    <p:extLst>
      <p:ext uri="{BB962C8B-B14F-4D97-AF65-F5344CB8AC3E}">
        <p14:creationId xmlns:p14="http://schemas.microsoft.com/office/powerpoint/2010/main" val="1482305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9DD2F-2C3B-3D43-38C6-331526362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Purchase…config…setting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E98DEA-A176-DFA5-4C26-DEB2B6E1C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1427584"/>
            <a:ext cx="12117355" cy="4749379"/>
          </a:xfrm>
        </p:spPr>
      </p:pic>
    </p:spTree>
    <p:extLst>
      <p:ext uri="{BB962C8B-B14F-4D97-AF65-F5344CB8AC3E}">
        <p14:creationId xmlns:p14="http://schemas.microsoft.com/office/powerpoint/2010/main" val="472664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B140-AA4A-D0AE-1A5E-73E1AC36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Purchase…config…setting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B5FCC65-F751-48ED-4B26-DC920E2FA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816"/>
            <a:ext cx="11984854" cy="4712147"/>
          </a:xfrm>
        </p:spPr>
      </p:pic>
    </p:spTree>
    <p:extLst>
      <p:ext uri="{BB962C8B-B14F-4D97-AF65-F5344CB8AC3E}">
        <p14:creationId xmlns:p14="http://schemas.microsoft.com/office/powerpoint/2010/main" val="1795231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40D6E-CB2C-4AD5-2731-011FF153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2FEAA0-5AD5-E0C6-16EF-ECB23FC6F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283"/>
            <a:ext cx="12192000" cy="4818680"/>
          </a:xfrm>
        </p:spPr>
      </p:pic>
    </p:spTree>
    <p:extLst>
      <p:ext uri="{BB962C8B-B14F-4D97-AF65-F5344CB8AC3E}">
        <p14:creationId xmlns:p14="http://schemas.microsoft.com/office/powerpoint/2010/main" val="4221482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A3A4-808E-8C3F-8C21-3165E560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538"/>
            <a:ext cx="10515600" cy="1149150"/>
          </a:xfrm>
        </p:spPr>
        <p:txBody>
          <a:bodyPr/>
          <a:lstStyle/>
          <a:p>
            <a:r>
              <a:rPr lang="en-US" dirty="0"/>
              <a:t>RFQ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3113F8-DD68-7C33-D4EB-7A7534FA9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2" y="1464815"/>
            <a:ext cx="11975975" cy="46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4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0BE9-2C63-C282-AED2-78437774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5330B-6A4A-5DFF-E2E7-6683CFB13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" y="1315475"/>
            <a:ext cx="8602462" cy="47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02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4FB6-9E0E-4B66-B22F-8B8C1E89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right…….approval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5F67A-F301-4F48-9ACC-D9B2DEC47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1999" cy="4486275"/>
          </a:xfrm>
        </p:spPr>
      </p:pic>
    </p:spTree>
    <p:extLst>
      <p:ext uri="{BB962C8B-B14F-4D97-AF65-F5344CB8AC3E}">
        <p14:creationId xmlns:p14="http://schemas.microsoft.com/office/powerpoint/2010/main" val="3249135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0727-E506-25B1-F9B4-0EE5378C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293"/>
            <a:ext cx="10515600" cy="113139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Feature…..approval……purchase person…..manager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B14F90-5940-C689-CAF1-20505387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41540"/>
            <a:ext cx="5495278" cy="435133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6947D7A6-80BB-4F9D-920C-C9615F41B381}"/>
              </a:ext>
            </a:extLst>
          </p:cNvPr>
          <p:cNvSpPr/>
          <p:nvPr/>
        </p:nvSpPr>
        <p:spPr>
          <a:xfrm>
            <a:off x="4492101" y="1541541"/>
            <a:ext cx="177554" cy="7755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918EFAD-A204-4085-9A5D-26C43FBB97E8}"/>
              </a:ext>
            </a:extLst>
          </p:cNvPr>
          <p:cNvSpPr/>
          <p:nvPr/>
        </p:nvSpPr>
        <p:spPr>
          <a:xfrm>
            <a:off x="479394" y="1630317"/>
            <a:ext cx="236739" cy="7755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DF64052-8D99-4245-B2D7-E2C7DC1B8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57" y="1541540"/>
            <a:ext cx="6409678" cy="435133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B020E779-0299-469E-A03A-B449093DBCAD}"/>
              </a:ext>
            </a:extLst>
          </p:cNvPr>
          <p:cNvSpPr/>
          <p:nvPr/>
        </p:nvSpPr>
        <p:spPr>
          <a:xfrm>
            <a:off x="10884023" y="1690688"/>
            <a:ext cx="195309" cy="5509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58B2023-DD27-4236-8C97-C85B08437424}"/>
              </a:ext>
            </a:extLst>
          </p:cNvPr>
          <p:cNvSpPr/>
          <p:nvPr/>
        </p:nvSpPr>
        <p:spPr>
          <a:xfrm>
            <a:off x="5770485" y="1438183"/>
            <a:ext cx="325515" cy="87888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17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466B-B1E1-FA4A-FBDA-4E4E8910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783"/>
            <a:ext cx="10515600" cy="1166905"/>
          </a:xfrm>
        </p:spPr>
        <p:txBody>
          <a:bodyPr/>
          <a:lstStyle/>
          <a:p>
            <a:r>
              <a:rPr lang="en-US" dirty="0"/>
              <a:t>3 ways matches…Po…receive. Bill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5C61B9-AE3B-076D-8019-4C5978C87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4" y="1404252"/>
            <a:ext cx="11381172" cy="4351338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AE9532AE-D38E-437D-80B2-E10F3E8D2707}"/>
              </a:ext>
            </a:extLst>
          </p:cNvPr>
          <p:cNvSpPr/>
          <p:nvPr/>
        </p:nvSpPr>
        <p:spPr>
          <a:xfrm>
            <a:off x="1189608" y="1482571"/>
            <a:ext cx="337351" cy="8966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B38AA0B-5BDE-4AF4-B65C-03734B8148FD}"/>
              </a:ext>
            </a:extLst>
          </p:cNvPr>
          <p:cNvSpPr/>
          <p:nvPr/>
        </p:nvSpPr>
        <p:spPr>
          <a:xfrm>
            <a:off x="10769265" y="1066900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2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1CBA-B44E-79D9-5448-C03D77E6C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14905"/>
            <a:ext cx="11060837" cy="1175783"/>
          </a:xfrm>
        </p:spPr>
        <p:txBody>
          <a:bodyPr/>
          <a:lstStyle/>
          <a:p>
            <a:r>
              <a:rPr lang="en-US" dirty="0"/>
              <a:t>Validate …inventory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42C36F-1395-C8AC-0BA0-04AE50470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479396"/>
            <a:ext cx="11345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8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E485-7C3B-7D2E-E372-E2033C80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50"/>
            <a:ext cx="10515600" cy="1193538"/>
          </a:xfrm>
        </p:spPr>
        <p:txBody>
          <a:bodyPr/>
          <a:lstStyle/>
          <a:p>
            <a:r>
              <a:rPr lang="en-US" dirty="0"/>
              <a:t>Journals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72E87B-9E1E-B639-7FEC-F3ECD1504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" y="1319597"/>
            <a:ext cx="119049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64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2D17-D93E-4689-967D-036B60B9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83" y="951875"/>
            <a:ext cx="10915918" cy="5799925"/>
          </a:xfrm>
        </p:spPr>
        <p:txBody>
          <a:bodyPr>
            <a:no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2400" b="1" dirty="0"/>
              <a:t> </a:t>
            </a:r>
            <a:r>
              <a:rPr lang="en-US" sz="2400" b="1" u="sng" dirty="0"/>
              <a:t>Company Overview</a:t>
            </a:r>
          </a:p>
          <a:p>
            <a:pPr>
              <a:lnSpc>
                <a:spcPts val="14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 Company Name: Star Steel Trading Co.</a:t>
            </a:r>
          </a:p>
          <a:p>
            <a:pPr>
              <a:lnSpc>
                <a:spcPts val="14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Industry: Steel Reinforcement Trading </a:t>
            </a:r>
          </a:p>
          <a:p>
            <a:pPr>
              <a:lnSpc>
                <a:spcPts val="14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Year Established: 2000</a:t>
            </a:r>
          </a:p>
          <a:p>
            <a:pPr>
              <a:lnSpc>
                <a:spcPts val="14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Headquarters : Cairo, Egypt</a:t>
            </a:r>
          </a:p>
          <a:p>
            <a:pPr>
              <a:lnSpc>
                <a:spcPts val="1400"/>
              </a:lnSpc>
              <a:buFont typeface="Wingdings" panose="05000000000000000000" pitchFamily="2" charset="2"/>
              <a:buChar char="v"/>
            </a:pPr>
            <a:r>
              <a:rPr lang="en-US" sz="1600" b="1" dirty="0"/>
              <a:t>Scope of Work :</a:t>
            </a:r>
          </a:p>
          <a:p>
            <a:pPr indent="-53975">
              <a:lnSpc>
                <a:spcPts val="1400"/>
              </a:lnSpc>
            </a:pPr>
            <a:r>
              <a:rPr lang="en-US" sz="1600" b="1" dirty="0"/>
              <a:t> Supplying high-quality steel reinforcement products</a:t>
            </a:r>
          </a:p>
          <a:p>
            <a:pPr indent="-53975">
              <a:lnSpc>
                <a:spcPts val="1400"/>
              </a:lnSpc>
            </a:pPr>
            <a:r>
              <a:rPr lang="en-US" sz="1600" b="1" dirty="0"/>
              <a:t> Serving construction companies and mega projects</a:t>
            </a:r>
          </a:p>
          <a:p>
            <a:pPr>
              <a:lnSpc>
                <a:spcPts val="1400"/>
              </a:lnSpc>
              <a:buFont typeface="Wingdings" panose="05000000000000000000" pitchFamily="2" charset="2"/>
              <a:buChar char="v"/>
            </a:pPr>
            <a:r>
              <a:rPr lang="en-US" sz="1600" b="1" dirty="0"/>
              <a:t> Business Size   :</a:t>
            </a:r>
          </a:p>
          <a:p>
            <a:pPr indent="0">
              <a:lnSpc>
                <a:spcPts val="1400"/>
              </a:lnSpc>
            </a:pPr>
            <a:r>
              <a:rPr lang="en-US" sz="1600" b="1" dirty="0"/>
              <a:t> Annual Turnover: 150 Million EGP</a:t>
            </a:r>
          </a:p>
          <a:p>
            <a:pPr indent="0">
              <a:lnSpc>
                <a:spcPts val="1400"/>
              </a:lnSpc>
            </a:pPr>
            <a:r>
              <a:rPr lang="en-US" sz="1600" b="1" dirty="0"/>
              <a:t> Workforce: </a:t>
            </a:r>
            <a:r>
              <a:rPr lang="ar-EG" sz="1600" b="1" dirty="0"/>
              <a:t>35</a:t>
            </a:r>
            <a:r>
              <a:rPr lang="en-US" sz="1600" b="1" dirty="0"/>
              <a:t> employees</a:t>
            </a:r>
          </a:p>
          <a:p>
            <a:pPr>
              <a:lnSpc>
                <a:spcPts val="1400"/>
              </a:lnSpc>
              <a:buFont typeface="Wingdings" panose="05000000000000000000" pitchFamily="2" charset="2"/>
              <a:buChar char="v"/>
            </a:pPr>
            <a:r>
              <a:rPr lang="en-US" sz="1600" b="1" dirty="0"/>
              <a:t> Vision :</a:t>
            </a:r>
          </a:p>
          <a:p>
            <a:pPr indent="120650">
              <a:lnSpc>
                <a:spcPts val="1400"/>
              </a:lnSpc>
            </a:pPr>
            <a:r>
              <a:rPr lang="en-US" sz="1600" b="1" dirty="0"/>
              <a:t>To be the leading supplier of reinforcement steel solutions in Egypt and the Middle East.</a:t>
            </a:r>
          </a:p>
          <a:p>
            <a:pPr>
              <a:lnSpc>
                <a:spcPts val="1400"/>
              </a:lnSpc>
              <a:buFont typeface="Wingdings" panose="05000000000000000000" pitchFamily="2" charset="2"/>
              <a:buChar char="v"/>
            </a:pPr>
            <a:r>
              <a:rPr lang="en-US" sz="1600" b="1" dirty="0"/>
              <a:t> Mission:</a:t>
            </a:r>
          </a:p>
          <a:p>
            <a:pPr indent="-53975">
              <a:lnSpc>
                <a:spcPts val="1400"/>
              </a:lnSpc>
            </a:pPr>
            <a:r>
              <a:rPr lang="en-US" sz="1600" b="1" dirty="0"/>
              <a:t> Deliver premium quality products with exceptional service.</a:t>
            </a:r>
          </a:p>
          <a:p>
            <a:pPr indent="-53975">
              <a:lnSpc>
                <a:spcPts val="1400"/>
              </a:lnSpc>
            </a:pPr>
            <a:r>
              <a:rPr lang="en-US" sz="1600" b="1" dirty="0"/>
              <a:t> Build sustainable relationships with clients based on trust and excellence.</a:t>
            </a:r>
          </a:p>
          <a:p>
            <a:pPr indent="-53975">
              <a:lnSpc>
                <a:spcPts val="1400"/>
              </a:lnSpc>
            </a:pPr>
            <a:r>
              <a:rPr lang="en-US" sz="1600" b="1" dirty="0"/>
              <a:t> Contribute to the development of modern construction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9608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9251-7713-86C4-2F28-912A5072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en-US" dirty="0"/>
              <a:t>agreement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061393-FC9E-E148-205B-4963589EE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885"/>
            <a:ext cx="11833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44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A43-70EA-9BA9-38DE-E2752080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2559"/>
            <a:ext cx="10515600" cy="1078129"/>
          </a:xfrm>
        </p:spPr>
        <p:txBody>
          <a:bodyPr/>
          <a:lstStyle/>
          <a:p>
            <a:r>
              <a:rPr lang="en-US" dirty="0"/>
              <a:t>agreement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414792-DBB2-2414-F76D-0C90D1406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7" y="1390620"/>
            <a:ext cx="121032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75417-5F9D-F06F-C5AB-24124838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8BEC6F-D651-2DE2-BB5E-6B3BD8DC1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6" y="1417252"/>
            <a:ext cx="119878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4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F775-E721-6C3A-27CC-6E8B2430A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70ABDB-36B1-12A9-70F4-B62A6393F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" y="1426130"/>
            <a:ext cx="118960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5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3DFB-A934-9B31-E8AE-184C9FC9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D14BB9-A13A-B2C1-7CB0-0E979A254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1568173"/>
            <a:ext cx="117629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36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B5D8-1797-C8C4-A60B-51C2B68F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CB9063-362E-C812-6683-88349003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173"/>
            <a:ext cx="117984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92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6F7C-4CF3-291C-56FE-B1F8CC77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E6DADB-0DA3-799E-7563-FAE7D2F75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5" y="1435008"/>
            <a:ext cx="115942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25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5905-B4E8-81F8-4724-1DCACA03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F5971C-F656-468B-E548-8195F375C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2" y="1497152"/>
            <a:ext cx="119227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89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504A-39F5-C417-841C-F6F11684D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7157E7-AF14-050B-7072-E65EEEE26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253"/>
            <a:ext cx="12192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08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AB1BA-C85E-9C63-62AF-5DB5EC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256B05-4249-6C65-8A09-7C0FDCB04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640"/>
            <a:ext cx="112657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9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3080-0355-45FD-8F93-3D0E6917E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88" y="1942540"/>
            <a:ext cx="10515600" cy="5310188"/>
          </a:xfrm>
        </p:spPr>
        <p:txBody>
          <a:bodyPr/>
          <a:lstStyle/>
          <a:p>
            <a:pPr marL="0" indent="0">
              <a:buNone/>
            </a:pPr>
            <a:endParaRPr lang="en-US" b="1" u="sng" dirty="0"/>
          </a:p>
          <a:p>
            <a:r>
              <a:rPr lang="en-US" dirty="0"/>
              <a:t>The company currently relies on manual processes and disconnected software systems.</a:t>
            </a:r>
          </a:p>
          <a:p>
            <a:r>
              <a:rPr lang="en-US" dirty="0"/>
              <a:t>Sales and purchase tracking is slow and prone to errors.</a:t>
            </a:r>
          </a:p>
          <a:p>
            <a:r>
              <a:rPr lang="en-US" dirty="0"/>
              <a:t>Financial and inventory reporting is delayed and lacks accuracy.</a:t>
            </a:r>
          </a:p>
          <a:p>
            <a:r>
              <a:rPr lang="en-US" dirty="0"/>
              <a:t>Departments operate independently with minimal integration.</a:t>
            </a:r>
          </a:p>
          <a:p>
            <a:r>
              <a:rPr lang="en-US" dirty="0"/>
              <a:t>Stock management is mostly manual, leading to inefficiencies.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4F3080-0355-45FD-8F93-3D0E6917ED63}"/>
              </a:ext>
            </a:extLst>
          </p:cNvPr>
          <p:cNvSpPr txBox="1">
            <a:spLocks/>
          </p:cNvSpPr>
          <p:nvPr/>
        </p:nvSpPr>
        <p:spPr>
          <a:xfrm>
            <a:off x="4103594" y="783292"/>
            <a:ext cx="3632520" cy="1374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900" b="1" u="sng" dirty="0"/>
              <a:t>Current Situation</a:t>
            </a:r>
            <a:r>
              <a:rPr lang="en-US" sz="390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7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5537-FB57-B0AD-6863-FF3291D6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for tenders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895E1-44A1-7547-C094-39C1609CD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" y="1372864"/>
            <a:ext cx="11514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86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4FEB-BBED-3005-0E34-5E90BE22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905"/>
            <a:ext cx="10515600" cy="1175783"/>
          </a:xfrm>
        </p:spPr>
        <p:txBody>
          <a:bodyPr/>
          <a:lstStyle/>
          <a:p>
            <a:r>
              <a:rPr lang="en-US" dirty="0"/>
              <a:t>Call for tenders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C0D2BA-A211-A121-FE0F-DD491BD59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5" y="1452763"/>
            <a:ext cx="113634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27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B871-82C0-1D4A-6C37-80E6D687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761"/>
            <a:ext cx="10515600" cy="1237927"/>
          </a:xfrm>
        </p:spPr>
        <p:txBody>
          <a:bodyPr/>
          <a:lstStyle/>
          <a:p>
            <a:r>
              <a:rPr lang="en-US" dirty="0"/>
              <a:t>Call for tenders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5846FE-01B8-FBE0-5971-B10A7E998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1" y="1278384"/>
            <a:ext cx="11478827" cy="45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98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C482-0053-D34F-CC7F-1BA6F814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for tenders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13B30D-76A8-2C9E-0735-849210AF4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8" y="1585927"/>
            <a:ext cx="11381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15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E848-8031-4F0C-40E9-53B28455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A0673D-2E7B-04D5-53FA-CD44CD3A8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" y="1461640"/>
            <a:ext cx="113989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21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E6B5-AB15-B17E-9E2E-32D9D7B7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7F1650-1DD6-0E75-C7D9-759C23D47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1367160"/>
            <a:ext cx="11052699" cy="466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56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AA29-BF8D-254C-D7AE-4D797296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80E146-1094-60E5-1C9C-FE4F5CFBC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" y="1426130"/>
            <a:ext cx="113722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76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6522-5BD8-A51E-FA5D-4F0C3B01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940" y="2242564"/>
            <a:ext cx="5729592" cy="2047334"/>
          </a:xfrm>
        </p:spPr>
        <p:txBody>
          <a:bodyPr/>
          <a:lstStyle/>
          <a:p>
            <a:pPr algn="ctr"/>
            <a:r>
              <a:rPr lang="en-US" sz="5400" b="1" dirty="0"/>
              <a:t>Sales Module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By: </a:t>
            </a:r>
            <a:r>
              <a:rPr lang="en-US" b="1" dirty="0">
                <a:solidFill>
                  <a:srgbClr val="7030A0"/>
                </a:solidFill>
              </a:rPr>
              <a:t>Basem Adel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F128F-5111-CF8A-0C1F-E2B6B458F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269" y="2053550"/>
            <a:ext cx="2918298" cy="2750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94519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1DDB-BD39-E606-FB97-4AF9740E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4" y="630315"/>
            <a:ext cx="11140736" cy="1060373"/>
          </a:xfrm>
        </p:spPr>
        <p:txBody>
          <a:bodyPr/>
          <a:lstStyle/>
          <a:p>
            <a:r>
              <a:rPr lang="en-US" dirty="0"/>
              <a:t>Sales workflow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DBC6AA6-5175-118C-BFE5-F64D645A4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1" y="1471062"/>
            <a:ext cx="10637118" cy="4351338"/>
          </a:xfrm>
        </p:spPr>
      </p:pic>
    </p:spTree>
    <p:extLst>
      <p:ext uri="{BB962C8B-B14F-4D97-AF65-F5344CB8AC3E}">
        <p14:creationId xmlns:p14="http://schemas.microsoft.com/office/powerpoint/2010/main" val="24934001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C45C-EA2A-4D00-5CD9-D5EE1519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creation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6C854-0D15-C062-5D75-2EA060EDC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0005"/>
            <a:ext cx="12098694" cy="18849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E8460-DD7A-303E-A7D7-A8BCA0087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3" y="3282932"/>
            <a:ext cx="11840547" cy="28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1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9E1F-5C07-4303-8B6B-C6221169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5850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u="sng" dirty="0">
                <a:latin typeface="+mn-lt"/>
                <a:ea typeface="+mn-ea"/>
                <a:cs typeface="+mn-cs"/>
              </a:rPr>
              <a:t>Identified Gap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344D-1FA9-4A2D-89B8-2EA37ACF2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53" y="2183467"/>
            <a:ext cx="10515600" cy="3000375"/>
          </a:xfrm>
        </p:spPr>
        <p:txBody>
          <a:bodyPr/>
          <a:lstStyle/>
          <a:p>
            <a:r>
              <a:rPr lang="en-US" dirty="0"/>
              <a:t>Lack of system integration across departments.</a:t>
            </a:r>
          </a:p>
          <a:p>
            <a:r>
              <a:rPr lang="en-US" dirty="0"/>
              <a:t>Delayed access to real-time business data.</a:t>
            </a:r>
          </a:p>
          <a:p>
            <a:r>
              <a:rPr lang="en-US" dirty="0"/>
              <a:t>High risk of manual errors affecting operations.</a:t>
            </a:r>
          </a:p>
          <a:p>
            <a:r>
              <a:rPr lang="en-US" dirty="0"/>
              <a:t>Inefficient inventory control and tracking.</a:t>
            </a:r>
          </a:p>
          <a:p>
            <a:r>
              <a:rPr lang="en-US" dirty="0"/>
              <a:t>Difficulty in scaling operations without a centralized syst</a:t>
            </a:r>
          </a:p>
        </p:txBody>
      </p:sp>
    </p:spTree>
    <p:extLst>
      <p:ext uri="{BB962C8B-B14F-4D97-AF65-F5344CB8AC3E}">
        <p14:creationId xmlns:p14="http://schemas.microsoft.com/office/powerpoint/2010/main" val="65127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2681-4C35-BD15-5209-8F4CEB29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Quotation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A81EC-15A0-CE25-1312-CA6DB40DB8C2}"/>
              </a:ext>
            </a:extLst>
          </p:cNvPr>
          <p:cNvCxnSpPr/>
          <p:nvPr/>
        </p:nvCxnSpPr>
        <p:spPr>
          <a:xfrm flipH="1" flipV="1">
            <a:off x="2583180" y="2773680"/>
            <a:ext cx="1242060" cy="57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666BC7-6625-F25C-C273-5A5D04221AB7}"/>
              </a:ext>
            </a:extLst>
          </p:cNvPr>
          <p:cNvCxnSpPr/>
          <p:nvPr/>
        </p:nvCxnSpPr>
        <p:spPr>
          <a:xfrm flipV="1">
            <a:off x="6179820" y="3528060"/>
            <a:ext cx="1455420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0DCB4B-EFEC-DEB8-AADF-94B62B21B1EA}"/>
              </a:ext>
            </a:extLst>
          </p:cNvPr>
          <p:cNvCxnSpPr/>
          <p:nvPr/>
        </p:nvCxnSpPr>
        <p:spPr>
          <a:xfrm flipV="1">
            <a:off x="8023860" y="3528060"/>
            <a:ext cx="1249680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6856BA-C911-22A9-D299-BA8D383D2C3E}"/>
              </a:ext>
            </a:extLst>
          </p:cNvPr>
          <p:cNvCxnSpPr/>
          <p:nvPr/>
        </p:nvCxnSpPr>
        <p:spPr>
          <a:xfrm flipV="1">
            <a:off x="762000" y="1973580"/>
            <a:ext cx="838200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B1F65DE-7E55-F785-99CF-A7CFAF660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" y="1333500"/>
            <a:ext cx="12055875" cy="4882593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40308E-D9CD-EDA4-F443-791B1D7D72AB}"/>
              </a:ext>
            </a:extLst>
          </p:cNvPr>
          <p:cNvCxnSpPr/>
          <p:nvPr/>
        </p:nvCxnSpPr>
        <p:spPr>
          <a:xfrm flipV="1">
            <a:off x="487680" y="2872740"/>
            <a:ext cx="754380" cy="37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1C7FFE-CE50-B71F-2611-130A482D54D4}"/>
              </a:ext>
            </a:extLst>
          </p:cNvPr>
          <p:cNvCxnSpPr/>
          <p:nvPr/>
        </p:nvCxnSpPr>
        <p:spPr>
          <a:xfrm flipV="1">
            <a:off x="487680" y="3901440"/>
            <a:ext cx="754380" cy="124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478201-021D-4497-A6DA-B3F3462F8A01}"/>
              </a:ext>
            </a:extLst>
          </p:cNvPr>
          <p:cNvCxnSpPr/>
          <p:nvPr/>
        </p:nvCxnSpPr>
        <p:spPr>
          <a:xfrm flipV="1">
            <a:off x="5379720" y="3787140"/>
            <a:ext cx="2255520" cy="143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627778C-37A2-4378-E8CE-A104A69337ED}"/>
              </a:ext>
            </a:extLst>
          </p:cNvPr>
          <p:cNvSpPr/>
          <p:nvPr/>
        </p:nvSpPr>
        <p:spPr>
          <a:xfrm>
            <a:off x="9730740" y="3063240"/>
            <a:ext cx="45719" cy="4648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15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CC57-7060-61D4-4320-69AFF66C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Order</a:t>
            </a:r>
            <a:r>
              <a:rPr lang="ar-EG" dirty="0"/>
              <a:t> </a:t>
            </a:r>
            <a:r>
              <a:rPr lang="en-US" dirty="0"/>
              <a:t>and Confirm Sales Order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696FBD-9B8A-E581-457E-43DD7540A22B}"/>
              </a:ext>
            </a:extLst>
          </p:cNvPr>
          <p:cNvCxnSpPr/>
          <p:nvPr/>
        </p:nvCxnSpPr>
        <p:spPr>
          <a:xfrm flipV="1">
            <a:off x="6667500" y="1950720"/>
            <a:ext cx="145542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FAE77F3-77E9-215E-5217-2E7F8E794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080"/>
            <a:ext cx="12192000" cy="4913023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F1D724-F748-1ACB-BC35-DDE4FE9C9E3F}"/>
              </a:ext>
            </a:extLst>
          </p:cNvPr>
          <p:cNvCxnSpPr/>
          <p:nvPr/>
        </p:nvCxnSpPr>
        <p:spPr>
          <a:xfrm flipV="1">
            <a:off x="8610600" y="2141220"/>
            <a:ext cx="708660" cy="55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D2ACF7-A7A8-858B-53EB-E942591B909D}"/>
              </a:ext>
            </a:extLst>
          </p:cNvPr>
          <p:cNvCxnSpPr/>
          <p:nvPr/>
        </p:nvCxnSpPr>
        <p:spPr>
          <a:xfrm flipV="1">
            <a:off x="6667500" y="1607820"/>
            <a:ext cx="70104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011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CACC-D711-D30A-B31F-6016375F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E4B03C-2430-11C0-612B-EA6F5B63E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245"/>
            <a:ext cx="12192000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E06A06-CAEA-30A7-154E-4175DDF8533D}"/>
              </a:ext>
            </a:extLst>
          </p:cNvPr>
          <p:cNvCxnSpPr/>
          <p:nvPr/>
        </p:nvCxnSpPr>
        <p:spPr>
          <a:xfrm flipV="1">
            <a:off x="464820" y="2324100"/>
            <a:ext cx="289560" cy="88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9F279A-45E5-D0BA-6551-9C332AAD2A5B}"/>
              </a:ext>
            </a:extLst>
          </p:cNvPr>
          <p:cNvCxnSpPr/>
          <p:nvPr/>
        </p:nvCxnSpPr>
        <p:spPr>
          <a:xfrm flipH="1">
            <a:off x="2720340" y="3208020"/>
            <a:ext cx="1394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9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1C86-D970-5F9A-609C-63466843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6BCB65-84FD-32DC-CEE3-DAEB568DE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1310639"/>
            <a:ext cx="12067713" cy="462534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FFF34C-908E-7EC8-90E7-8B3CE2423D39}"/>
              </a:ext>
            </a:extLst>
          </p:cNvPr>
          <p:cNvCxnSpPr/>
          <p:nvPr/>
        </p:nvCxnSpPr>
        <p:spPr>
          <a:xfrm flipV="1">
            <a:off x="4884420" y="2788920"/>
            <a:ext cx="98298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DF582F-1A05-8E0B-47F8-6AEAF5005284}"/>
              </a:ext>
            </a:extLst>
          </p:cNvPr>
          <p:cNvCxnSpPr/>
          <p:nvPr/>
        </p:nvCxnSpPr>
        <p:spPr>
          <a:xfrm flipV="1">
            <a:off x="5311140" y="3185160"/>
            <a:ext cx="78486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7406AE-EE24-3D74-4A75-4B8BCFB1CDCA}"/>
              </a:ext>
            </a:extLst>
          </p:cNvPr>
          <p:cNvCxnSpPr/>
          <p:nvPr/>
        </p:nvCxnSpPr>
        <p:spPr>
          <a:xfrm flipH="1" flipV="1">
            <a:off x="1028700" y="2125980"/>
            <a:ext cx="381000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349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7B49-7C4D-8D93-232D-CBC0899F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7920C9-F4FF-C9A4-BFCD-BA6D00FB8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281"/>
            <a:ext cx="12192000" cy="435864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4E675A-B75A-00F4-B0EC-E27056C59A22}"/>
              </a:ext>
            </a:extLst>
          </p:cNvPr>
          <p:cNvCxnSpPr/>
          <p:nvPr/>
        </p:nvCxnSpPr>
        <p:spPr>
          <a:xfrm flipV="1">
            <a:off x="9121140" y="2331720"/>
            <a:ext cx="1021080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996ED3-FD5C-1D8C-FC71-0BE00DBDD492}"/>
              </a:ext>
            </a:extLst>
          </p:cNvPr>
          <p:cNvCxnSpPr/>
          <p:nvPr/>
        </p:nvCxnSpPr>
        <p:spPr>
          <a:xfrm flipH="1" flipV="1">
            <a:off x="2125980" y="2171700"/>
            <a:ext cx="2400300" cy="84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819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11DB-3810-4042-9076-837AB5AB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596A6E-57DE-32E6-FCD8-8217E140C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3" y="3246121"/>
            <a:ext cx="12085468" cy="23317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A4912-099A-33BF-1B80-8255A9B09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59"/>
            <a:ext cx="12191999" cy="19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192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7E6A-6E6B-9E4E-9A27-CEB8FD772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517"/>
            <a:ext cx="11353800" cy="1220171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FC3BF-BA3B-E9AC-731F-D612F3090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34" y="1690688"/>
            <a:ext cx="10455531" cy="4351338"/>
          </a:xfrm>
        </p:spPr>
      </p:pic>
    </p:spTree>
    <p:extLst>
      <p:ext uri="{BB962C8B-B14F-4D97-AF65-F5344CB8AC3E}">
        <p14:creationId xmlns:p14="http://schemas.microsoft.com/office/powerpoint/2010/main" val="12250404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5C02-D7E3-A454-2441-B53AD9B6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B47EC3-AAB7-E4BF-E378-87CD341AB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8" y="1512862"/>
            <a:ext cx="4099285" cy="8154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F0A794-6CCF-9BE3-64C0-34378173B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9" y="2328273"/>
            <a:ext cx="11980504" cy="362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001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05BE-2C0E-2CC8-DABF-1FAAD963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responsibilities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2DB5C9-17F5-7548-E733-652283440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0" y="1393290"/>
            <a:ext cx="10713098" cy="4351338"/>
          </a:xfrm>
        </p:spPr>
      </p:pic>
    </p:spTree>
    <p:extLst>
      <p:ext uri="{BB962C8B-B14F-4D97-AF65-F5344CB8AC3E}">
        <p14:creationId xmlns:p14="http://schemas.microsoft.com/office/powerpoint/2010/main" val="2910956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DBBD-E83F-FD1B-D988-63308017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042E79-98F9-22FB-5654-9F47D3BFE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" y="1316435"/>
            <a:ext cx="8535140" cy="12269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28118-8E2A-E4A0-2135-DD62540B9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" y="2416649"/>
            <a:ext cx="10798476" cy="1735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875C20-F27C-820E-CEF1-C1ED598D4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7042"/>
            <a:ext cx="12192000" cy="234583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26D700-4E94-5FA0-2708-F4D3E1273BF0}"/>
              </a:ext>
            </a:extLst>
          </p:cNvPr>
          <p:cNvCxnSpPr/>
          <p:nvPr/>
        </p:nvCxnSpPr>
        <p:spPr>
          <a:xfrm flipH="1">
            <a:off x="625151" y="1316435"/>
            <a:ext cx="2612571" cy="521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3391CE-6FFA-E472-5660-143E2EEB34E4}"/>
              </a:ext>
            </a:extLst>
          </p:cNvPr>
          <p:cNvCxnSpPr/>
          <p:nvPr/>
        </p:nvCxnSpPr>
        <p:spPr>
          <a:xfrm flipH="1" flipV="1">
            <a:off x="2453951" y="2789441"/>
            <a:ext cx="4264090" cy="98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88E6FA-0539-D09B-EC5A-ACC8300EF777}"/>
              </a:ext>
            </a:extLst>
          </p:cNvPr>
          <p:cNvCxnSpPr/>
          <p:nvPr/>
        </p:nvCxnSpPr>
        <p:spPr>
          <a:xfrm flipV="1">
            <a:off x="3778898" y="5421086"/>
            <a:ext cx="2649894" cy="79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98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624E-DB28-4D65-85DF-7F863724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914" y="412977"/>
            <a:ext cx="6622143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+mn-lt"/>
                <a:ea typeface="+mn-ea"/>
                <a:cs typeface="+mn-cs"/>
              </a:rPr>
              <a:t>Project Initiation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BE4F0-805E-4D80-ADF9-CEE0DD83C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2" y="1245055"/>
            <a:ext cx="10515600" cy="502511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1. Kick-off Mail</a:t>
            </a:r>
          </a:p>
          <a:p>
            <a:r>
              <a:rPr lang="en-US" sz="1600" b="1" dirty="0"/>
              <a:t>Official email to confirm understanding of the identified gaps.</a:t>
            </a:r>
          </a:p>
          <a:p>
            <a:r>
              <a:rPr lang="en-US" sz="1600" b="1" dirty="0"/>
              <a:t>Introduces the project team and defines the preliminary project scope.</a:t>
            </a:r>
          </a:p>
          <a:p>
            <a:r>
              <a:rPr lang="en-US" sz="1600" b="1" dirty="0"/>
              <a:t>Schedules initial project meetings with client stakeholders.</a:t>
            </a:r>
          </a:p>
          <a:p>
            <a:r>
              <a:rPr lang="en-US" sz="1600" b="1" dirty="0"/>
              <a:t>Serves as the first formal communication between both parties.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2. Blueprint Document</a:t>
            </a:r>
          </a:p>
          <a:p>
            <a:r>
              <a:rPr lang="en-US" sz="1600" b="1" dirty="0"/>
              <a:t>Created after kick-off meetings and workshops with the client.</a:t>
            </a:r>
          </a:p>
          <a:p>
            <a:r>
              <a:rPr lang="en-US" sz="1600" b="1" dirty="0"/>
              <a:t>Documents current business processes and the identified gaps in detail.</a:t>
            </a:r>
          </a:p>
          <a:p>
            <a:r>
              <a:rPr lang="en-US" sz="1600" b="1" dirty="0"/>
              <a:t>Defines the future system design and solution approach.</a:t>
            </a:r>
          </a:p>
          <a:p>
            <a:r>
              <a:rPr lang="en-US" sz="1600" b="1" dirty="0"/>
              <a:t>Requires client approval before moving to development/configuration phase.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3. Contract/Agreement</a:t>
            </a:r>
          </a:p>
          <a:p>
            <a:r>
              <a:rPr lang="en-US" sz="1600" b="1" dirty="0"/>
              <a:t>Signed once the Blueprint is finalized and approved.</a:t>
            </a:r>
          </a:p>
          <a:p>
            <a:r>
              <a:rPr lang="en-US" sz="1600" b="1" dirty="0"/>
              <a:t>Clearly outlines project deliverables, timeline, payment terms, and responsibilities.</a:t>
            </a:r>
          </a:p>
          <a:p>
            <a:r>
              <a:rPr lang="en-US" sz="1600" b="1" dirty="0"/>
              <a:t>Provides the legal framework for the project execution.</a:t>
            </a:r>
          </a:p>
        </p:txBody>
      </p:sp>
    </p:spTree>
    <p:extLst>
      <p:ext uri="{BB962C8B-B14F-4D97-AF65-F5344CB8AC3E}">
        <p14:creationId xmlns:p14="http://schemas.microsoft.com/office/powerpoint/2010/main" val="93202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69325-4547-42DC-DD0A-6328200B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B0EB9C-1500-7286-B741-F7D305FC6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2486"/>
            <a:ext cx="10515600" cy="16953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06D38-0CBD-AF2F-1712-730BF3C56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5" y="3429000"/>
            <a:ext cx="9769687" cy="22669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DA2C0D-E679-7CED-95CE-6B51277594C9}"/>
              </a:ext>
            </a:extLst>
          </p:cNvPr>
          <p:cNvCxnSpPr/>
          <p:nvPr/>
        </p:nvCxnSpPr>
        <p:spPr>
          <a:xfrm flipV="1">
            <a:off x="3879542" y="4864963"/>
            <a:ext cx="2086252" cy="83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840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1C1E-D9E1-54B8-E4FC-98A758BC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3D60A-9DE4-150E-5005-8AA103D6D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5267"/>
            <a:ext cx="9747730" cy="30093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0F948-D91D-1E23-8285-8508EECC7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59628"/>
            <a:ext cx="9747730" cy="20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4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0B0E-CEF8-F4C3-839B-6B05D375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F0BCE-D85E-31D7-9BBE-FF636D9F1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16" y="1690688"/>
            <a:ext cx="10515600" cy="3849563"/>
          </a:xfrm>
        </p:spPr>
      </p:pic>
    </p:spTree>
    <p:extLst>
      <p:ext uri="{BB962C8B-B14F-4D97-AF65-F5344CB8AC3E}">
        <p14:creationId xmlns:p14="http://schemas.microsoft.com/office/powerpoint/2010/main" val="562618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7C23-BDAD-1042-957E-09510C4B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4705-CA2B-E9B3-971B-E03165DA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85310" cy="32688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We sincerely thank everyone for taking the time to listen to our project discussion. It has been a valuable experience, and we’ve learned a lot. We would also like to express our gratitude to the initiative for giving us this opportunity</a:t>
            </a:r>
          </a:p>
        </p:txBody>
      </p:sp>
    </p:spTree>
    <p:extLst>
      <p:ext uri="{BB962C8B-B14F-4D97-AF65-F5344CB8AC3E}">
        <p14:creationId xmlns:p14="http://schemas.microsoft.com/office/powerpoint/2010/main" val="341894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320801"/>
            <a:ext cx="12014200" cy="46964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EC624E-DB28-4D65-85DF-7F863724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21" y="412977"/>
            <a:ext cx="9598479" cy="132556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+mn-lt"/>
                <a:ea typeface="+mn-ea"/>
                <a:cs typeface="+mn-cs"/>
              </a:rPr>
              <a:t>Project Kickoff: Aligning with Star Steel by mail</a:t>
            </a:r>
          </a:p>
        </p:txBody>
      </p:sp>
    </p:spTree>
    <p:extLst>
      <p:ext uri="{BB962C8B-B14F-4D97-AF65-F5344CB8AC3E}">
        <p14:creationId xmlns:p14="http://schemas.microsoft.com/office/powerpoint/2010/main" val="313460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1790700"/>
            <a:ext cx="3997036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700"/>
            <a:ext cx="4062846" cy="419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936" y="1790700"/>
            <a:ext cx="4180609" cy="4267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FDC52B-22DA-4902-97E4-B7EA7DA35114}"/>
              </a:ext>
            </a:extLst>
          </p:cNvPr>
          <p:cNvSpPr txBox="1">
            <a:spLocks/>
          </p:cNvSpPr>
          <p:nvPr/>
        </p:nvSpPr>
        <p:spPr>
          <a:xfrm>
            <a:off x="0" y="98425"/>
            <a:ext cx="12127345" cy="2568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b="1" u="sng" dirty="0">
                <a:latin typeface="+mn-lt"/>
                <a:ea typeface="+mn-ea"/>
                <a:cs typeface="+mn-cs"/>
              </a:rPr>
              <a:t>Contract Signed with Star Steels: </a:t>
            </a:r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Our agreement ensures a smooth Odoo implementation, covering scope, timeline, and compliance with Egyptian regulations.</a:t>
            </a:r>
            <a:b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 and connected to the right accounts in the Chart of Accounts.</a:t>
            </a:r>
          </a:p>
        </p:txBody>
      </p:sp>
    </p:spTree>
    <p:extLst>
      <p:ext uri="{BB962C8B-B14F-4D97-AF65-F5344CB8AC3E}">
        <p14:creationId xmlns:p14="http://schemas.microsoft.com/office/powerpoint/2010/main" val="384829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683</Words>
  <Application>Microsoft Office PowerPoint</Application>
  <PresentationFormat>Widescreen</PresentationFormat>
  <Paragraphs>128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Albertus Extra Bold</vt:lpstr>
      <vt:lpstr>Arial</vt:lpstr>
      <vt:lpstr>Calibri</vt:lpstr>
      <vt:lpstr>Calibri Light</vt:lpstr>
      <vt:lpstr>Wingdings</vt:lpstr>
      <vt:lpstr>Office Theme</vt:lpstr>
      <vt:lpstr>PowerPoint Presentation</vt:lpstr>
      <vt:lpstr>Odoo ERP Implementation for  STARS STEEL Prepared by Z company April 2025</vt:lpstr>
      <vt:lpstr>proposal</vt:lpstr>
      <vt:lpstr>PowerPoint Presentation</vt:lpstr>
      <vt:lpstr>PowerPoint Presentation</vt:lpstr>
      <vt:lpstr>Identified Gap </vt:lpstr>
      <vt:lpstr>Project Initiation Documents</vt:lpstr>
      <vt:lpstr>Project Kickoff: Aligning with Star Steel by mail</vt:lpstr>
      <vt:lpstr>PowerPoint Presentation</vt:lpstr>
      <vt:lpstr>Accounting Module  By:  Nesma Hamed</vt:lpstr>
      <vt:lpstr>Accounting flowchart</vt:lpstr>
      <vt:lpstr>Uploading Account Groups </vt:lpstr>
      <vt:lpstr>Uploading Chart of Accounts</vt:lpstr>
      <vt:lpstr>PowerPoint Presentation</vt:lpstr>
      <vt:lpstr>Inventory Module  By: Ahmed Snousy Galal</vt:lpstr>
      <vt:lpstr>Inventory flowchart</vt:lpstr>
      <vt:lpstr>Creating Warehouses</vt:lpstr>
      <vt:lpstr>Creating Products</vt:lpstr>
      <vt:lpstr>Configuring Product Categories in Odoo Inventory</vt:lpstr>
      <vt:lpstr>Receiving Products</vt:lpstr>
      <vt:lpstr>Managing Backorders</vt:lpstr>
      <vt:lpstr>Managing Internal Transfers Between Warehouses</vt:lpstr>
      <vt:lpstr>Stock Valuation &amp; Moves History Reports</vt:lpstr>
      <vt:lpstr>Reordering rules at Odoo Inventory </vt:lpstr>
      <vt:lpstr>Reordering rules at Odoo Inventory </vt:lpstr>
      <vt:lpstr>Reordering rules at Odoo Inventory </vt:lpstr>
      <vt:lpstr>Reordering rules at Odoo Inventory </vt:lpstr>
      <vt:lpstr>Purchase Module  By: Tahya Mohamed</vt:lpstr>
      <vt:lpstr>vendors</vt:lpstr>
      <vt:lpstr>Purchase…config…setting</vt:lpstr>
      <vt:lpstr>Purchase…config…setting</vt:lpstr>
      <vt:lpstr>Flowchart</vt:lpstr>
      <vt:lpstr>RFQ</vt:lpstr>
      <vt:lpstr>print</vt:lpstr>
      <vt:lpstr>Access right…….approval</vt:lpstr>
      <vt:lpstr>Feature…..approval……purchase person…..manager</vt:lpstr>
      <vt:lpstr>3 ways matches…Po…receive. Bill</vt:lpstr>
      <vt:lpstr>Validate …inventory</vt:lpstr>
      <vt:lpstr>Journals</vt:lpstr>
      <vt:lpstr>agreement</vt:lpstr>
      <vt:lpstr>agreement</vt:lpstr>
      <vt:lpstr>agreement</vt:lpstr>
      <vt:lpstr>agreement</vt:lpstr>
      <vt:lpstr>agreement</vt:lpstr>
      <vt:lpstr>agreement</vt:lpstr>
      <vt:lpstr>pricelist</vt:lpstr>
      <vt:lpstr>pricelist</vt:lpstr>
      <vt:lpstr>pricelist</vt:lpstr>
      <vt:lpstr>pricelist</vt:lpstr>
      <vt:lpstr>Call for tenders</vt:lpstr>
      <vt:lpstr>Call for tenders</vt:lpstr>
      <vt:lpstr>Call for tenders</vt:lpstr>
      <vt:lpstr>Call for tenders</vt:lpstr>
      <vt:lpstr>warning</vt:lpstr>
      <vt:lpstr>warning</vt:lpstr>
      <vt:lpstr>warning</vt:lpstr>
      <vt:lpstr>Sales Module  By: Basem Adel</vt:lpstr>
      <vt:lpstr>Sales workflow</vt:lpstr>
      <vt:lpstr>Customer creation</vt:lpstr>
      <vt:lpstr>Quotation</vt:lpstr>
      <vt:lpstr>Sales Order and Confirm Sales Order</vt:lpstr>
      <vt:lpstr>Delivery Order</vt:lpstr>
      <vt:lpstr>Invoice</vt:lpstr>
      <vt:lpstr>Confirmation</vt:lpstr>
      <vt:lpstr>Payment</vt:lpstr>
      <vt:lpstr>Dashboard</vt:lpstr>
      <vt:lpstr>Create new user</vt:lpstr>
      <vt:lpstr>Setting responsibilities</vt:lpstr>
      <vt:lpstr>Delivery methods</vt:lpstr>
      <vt:lpstr>Discount</vt:lpstr>
      <vt:lpstr>Price list</vt:lpstr>
      <vt:lpstr>Price list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Transformation project for</dc:title>
  <dc:creator>Haytham</dc:creator>
  <cp:lastModifiedBy>Haytham</cp:lastModifiedBy>
  <cp:revision>92</cp:revision>
  <dcterms:created xsi:type="dcterms:W3CDTF">2025-04-27T20:42:17Z</dcterms:created>
  <dcterms:modified xsi:type="dcterms:W3CDTF">2025-04-30T16:31:04Z</dcterms:modified>
</cp:coreProperties>
</file>